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88" r:id="rId5"/>
    <p:sldId id="289" r:id="rId6"/>
    <p:sldId id="290" r:id="rId7"/>
    <p:sldId id="292" r:id="rId8"/>
    <p:sldId id="291" r:id="rId9"/>
    <p:sldId id="293" r:id="rId10"/>
    <p:sldId id="294" r:id="rId11"/>
    <p:sldId id="295" r:id="rId12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8"/>
            <p14:sldId id="289"/>
            <p14:sldId id="290"/>
            <p14:sldId id="292"/>
            <p14:sldId id="291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6E"/>
    <a:srgbClr val="E95E09"/>
    <a:srgbClr val="CD6525"/>
    <a:srgbClr val="DFE8F0"/>
    <a:srgbClr val="294071"/>
    <a:srgbClr val="FFFF99"/>
    <a:srgbClr val="FFFF66"/>
    <a:srgbClr val="00FF00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536" autoAdjust="0"/>
  </p:normalViewPr>
  <p:slideViewPr>
    <p:cSldViewPr>
      <p:cViewPr varScale="1">
        <p:scale>
          <a:sx n="77" d="100"/>
          <a:sy n="77" d="100"/>
        </p:scale>
        <p:origin x="509" y="5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05-10-2021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enesis.destatis.de/genesis/onli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atssa.gov.z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617907-3B21-487D-884F-DC34A40F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87" y="1131962"/>
            <a:ext cx="7091764" cy="52195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1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Go to “Find Statistics” and then select “By Theme”</a:t>
            </a: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http://www.statssa.gov.za/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5547561" y="2367719"/>
            <a:ext cx="6858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2566987" y="2482019"/>
            <a:ext cx="2980574" cy="193758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LCI data for South Africa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9B598504-CD37-4E96-9351-5A543BBD317D}"/>
              </a:ext>
            </a:extLst>
          </p:cNvPr>
          <p:cNvSpPr/>
          <p:nvPr/>
        </p:nvSpPr>
        <p:spPr>
          <a:xfrm>
            <a:off x="5547561" y="2590799"/>
            <a:ext cx="685800" cy="2230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573FF18-357A-4A78-8F7A-88FE602D5FC5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rot="16200000" flipH="1">
            <a:off x="5667380" y="2590799"/>
            <a:ext cx="446161" cy="12700"/>
          </a:xfrm>
          <a:prstGeom prst="bentConnector5">
            <a:avLst>
              <a:gd name="adj1" fmla="val -51237"/>
              <a:gd name="adj2" fmla="val 4500000"/>
              <a:gd name="adj3" fmla="val 15123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4FD11-DE61-4E2B-AFF3-13A625DB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1230399"/>
            <a:ext cx="7543800" cy="47721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2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“Work &amp;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Force”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4014787" y="5486400"/>
            <a:ext cx="914400" cy="1888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1238669" y="3429000"/>
            <a:ext cx="2776118" cy="215182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LCI data for South Africa</a:t>
            </a:r>
          </a:p>
        </p:txBody>
      </p:sp>
    </p:spTree>
    <p:extLst>
      <p:ext uri="{BB962C8B-B14F-4D97-AF65-F5344CB8AC3E}">
        <p14:creationId xmlns:p14="http://schemas.microsoft.com/office/powerpoint/2010/main" val="520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3F145-240B-4C02-A447-0915AC8B6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351" y="1204257"/>
            <a:ext cx="6984836" cy="50770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3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“Quarterly Employment Survey” 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9577387" y="4800599"/>
            <a:ext cx="1219200" cy="2265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490787" y="2895600"/>
            <a:ext cx="7086600" cy="2018299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LCI data for South Africa</a:t>
            </a:r>
          </a:p>
        </p:txBody>
      </p:sp>
    </p:spTree>
    <p:extLst>
      <p:ext uri="{BB962C8B-B14F-4D97-AF65-F5344CB8AC3E}">
        <p14:creationId xmlns:p14="http://schemas.microsoft.com/office/powerpoint/2010/main" val="297070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03CCFC-3BB4-499F-8CA6-81AF5EA2C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7" y="1181100"/>
            <a:ext cx="7431069" cy="4876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4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Download the Excel File titled “QES_Details_BreakDown_200909_202106”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4243387" y="4648200"/>
            <a:ext cx="2057400" cy="152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109787" y="3657600"/>
            <a:ext cx="2133600" cy="10668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LCI data for South Africa</a:t>
            </a:r>
          </a:p>
        </p:txBody>
      </p:sp>
    </p:spTree>
    <p:extLst>
      <p:ext uri="{BB962C8B-B14F-4D97-AF65-F5344CB8AC3E}">
        <p14:creationId xmlns:p14="http://schemas.microsoft.com/office/powerpoint/2010/main" val="46691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40D44C-E94E-41C4-9B3B-A361FAF7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905" y="3734401"/>
            <a:ext cx="7324935" cy="2912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485D0-9066-4D1B-9B33-072FE9FD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05" y="959323"/>
            <a:ext cx="7086600" cy="27073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5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724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Open the Excel file titled “QES_Details_BreakDown_200909_202106”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The first table contains data for the “Number of Employees” per industry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As you scroll to the right side of this excel sheet, you will find table 2 which contains “Gross Earnings per quarter” 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6736345" y="1012824"/>
            <a:ext cx="4974641" cy="26538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</p:cNvCxnSpPr>
          <p:nvPr/>
        </p:nvCxnSpPr>
        <p:spPr>
          <a:xfrm flipV="1">
            <a:off x="2719387" y="2438400"/>
            <a:ext cx="3962400" cy="9144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LCI data for South Africa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D3693550-2927-4569-8425-6F348430ECE7}"/>
              </a:ext>
            </a:extLst>
          </p:cNvPr>
          <p:cNvSpPr/>
          <p:nvPr/>
        </p:nvSpPr>
        <p:spPr>
          <a:xfrm>
            <a:off x="6735722" y="3669967"/>
            <a:ext cx="4974641" cy="29769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0C94FF6-D631-4867-B26D-FAFCF1427480}"/>
              </a:ext>
            </a:extLst>
          </p:cNvPr>
          <p:cNvCxnSpPr>
            <a:cxnSpLocks/>
          </p:cNvCxnSpPr>
          <p:nvPr/>
        </p:nvCxnSpPr>
        <p:spPr>
          <a:xfrm flipV="1">
            <a:off x="1669046" y="4991100"/>
            <a:ext cx="5012741" cy="1143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0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AC7C71-409F-42DB-BECC-4CB3B01D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244" y="1295400"/>
            <a:ext cx="8867543" cy="472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6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724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order to calculate the “Average Monthly Earnings” for the latest quarter, divide the “Gross Earnings” for the latest quarter by the “Number of Employees” for the latest quarter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 err="1">
                <a:solidFill>
                  <a:schemeClr val="bg1"/>
                </a:solidFill>
              </a:rPr>
              <a:t>Avg</a:t>
            </a:r>
            <a:r>
              <a:rPr lang="en-IN" sz="1600" dirty="0">
                <a:solidFill>
                  <a:schemeClr val="bg1"/>
                </a:solidFill>
              </a:rPr>
              <a:t> Monthly Earnings= Gross Earnings/No of Employees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Repeat this procedure for the  previous 5 quarters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9456873" y="1245704"/>
            <a:ext cx="533401" cy="48323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719387" y="3352800"/>
            <a:ext cx="6737486" cy="30908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LCI data for South Africa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0C94FF6-D631-4867-B26D-FAFCF1427480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2719387" y="5105400"/>
            <a:ext cx="8436044" cy="968375"/>
          </a:xfrm>
          <a:prstGeom prst="bentConnector4">
            <a:avLst>
              <a:gd name="adj1" fmla="val 43094"/>
              <a:gd name="adj2" fmla="val 12360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91972867-62BE-431E-AB90-7FA8FED1C299}"/>
              </a:ext>
            </a:extLst>
          </p:cNvPr>
          <p:cNvSpPr/>
          <p:nvPr/>
        </p:nvSpPr>
        <p:spPr>
          <a:xfrm>
            <a:off x="9990274" y="1241424"/>
            <a:ext cx="2330314" cy="48323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66D2E-3938-44BF-8E5B-7BC6B2CC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409701"/>
            <a:ext cx="9068233" cy="472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7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724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Calculate the Percentage Change in Average Monthly Earnings from Quarter to Quarter as follows: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Q/Q Change = (202106-202103r)/202103r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= (27917-28766)/28766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= -2.95%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Repeat this procedure for all industries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LCI data for South Africa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0C94FF6-D631-4867-B26D-FAFCF1427480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871787" y="2155825"/>
            <a:ext cx="8153400" cy="167005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91972867-62BE-431E-AB90-7FA8FED1C299}"/>
              </a:ext>
            </a:extLst>
          </p:cNvPr>
          <p:cNvSpPr/>
          <p:nvPr/>
        </p:nvSpPr>
        <p:spPr>
          <a:xfrm>
            <a:off x="10186986" y="1752601"/>
            <a:ext cx="1676401" cy="403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66D2E-3938-44BF-8E5B-7BC6B2CC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409701"/>
            <a:ext cx="9068233" cy="472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8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724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Calculate the Percentage Change in Average Monthly Earnings from Year to Year as follows: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Y/Y Change = (202106-202006)/202006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= (27917-24992)/24992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= 11.70%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Repeat this procedure for all industries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LCI data for South Africa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0C94FF6-D631-4867-B26D-FAFCF1427480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1324673" y="2133600"/>
            <a:ext cx="7719314" cy="1692276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91972867-62BE-431E-AB90-7FA8FED1C299}"/>
              </a:ext>
            </a:extLst>
          </p:cNvPr>
          <p:cNvSpPr/>
          <p:nvPr/>
        </p:nvSpPr>
        <p:spPr>
          <a:xfrm>
            <a:off x="8739187" y="1752600"/>
            <a:ext cx="6096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D2EEEA97-9C42-4255-8242-9C49523BC23D}"/>
              </a:ext>
            </a:extLst>
          </p:cNvPr>
          <p:cNvSpPr/>
          <p:nvPr/>
        </p:nvSpPr>
        <p:spPr>
          <a:xfrm>
            <a:off x="10720387" y="1752600"/>
            <a:ext cx="6096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40DD12A2-B698-4698-AC54-534977603E7E}"/>
              </a:ext>
            </a:extLst>
          </p:cNvPr>
          <p:cNvSpPr/>
          <p:nvPr/>
        </p:nvSpPr>
        <p:spPr>
          <a:xfrm>
            <a:off x="11778588" y="1752600"/>
            <a:ext cx="714089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93EAD45-671B-4C97-82FD-72D78C29845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9392069" y="1943100"/>
            <a:ext cx="1328318" cy="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E9E1416-C4D0-44CB-81BD-CE35B2683D6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1353994" y="1943100"/>
            <a:ext cx="424594" cy="127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03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8bcfcb-4344-44cf-9f08-daa529b9a53e">
      <UserInfo>
        <DisplayName>Rob Case</DisplayName>
        <AccountId>41</AccountId>
        <AccountType/>
      </UserInfo>
    </SharedWithUsers>
    <_Flow_SignoffStatus xmlns="b58ae008-966b-4bff-8a7d-37abbecab9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5" ma:contentTypeDescription="Create a new document." ma:contentTypeScope="" ma:versionID="82c45070691879737e1fd283dbd2eb2b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fd461c5495a4caa2a1938801a05245db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499A6C-78A8-48F8-B36E-D12AF9AE43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16745-280F-4488-A5DC-E85A7A6CFD7C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58ae008-966b-4bff-8a7d-37abbecab93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ff8bcfcb-4344-44cf-9f08-daa529b9a5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5D3BE2-17F3-4FF0-B802-9800F0336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13594</TotalTime>
  <Words>309</Words>
  <Application>Microsoft Office PowerPoint</Application>
  <PresentationFormat>Custom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Cambria</vt:lpstr>
      <vt:lpstr>Wingdings</vt:lpstr>
      <vt:lpstr>Wingdings 2</vt:lpstr>
      <vt:lpstr>Concourse</vt:lpstr>
      <vt:lpstr>Procedure to obtain LCI data for South Africa</vt:lpstr>
      <vt:lpstr>Procedure to obtain LCI data for South Africa</vt:lpstr>
      <vt:lpstr>Procedure to obtain LCI data for South Africa</vt:lpstr>
      <vt:lpstr>Procedure to obtain LCI data for South Africa</vt:lpstr>
      <vt:lpstr>Procedure to obtain LCI data for South Africa</vt:lpstr>
      <vt:lpstr>Procedure to obtain LCI data for South Africa</vt:lpstr>
      <vt:lpstr>Procedure to obtain LCI data for South Africa</vt:lpstr>
      <vt:lpstr>Procedure to obtain LCI data for South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Conroy Fernandes</cp:lastModifiedBy>
  <cp:revision>508</cp:revision>
  <dcterms:created xsi:type="dcterms:W3CDTF">2015-03-30T07:09:58Z</dcterms:created>
  <dcterms:modified xsi:type="dcterms:W3CDTF">2021-10-05T10:43:02Z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